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36" y="-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0c1a1c43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30c1a1c43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0c1a1c43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0c1a1c43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0c1a1c43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0c1a1c43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0c1a1c436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0c1a1c436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0c1a1c43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0c1a1c43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0c1a1c43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0c1a1c43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0c1a1c43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0c1a1c43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30c1a1c4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30c1a1c43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0c1a1c43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0c1a1c43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0c1a1c43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0c1a1c43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0c1a1c4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0c1a1c43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0c1a1c43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0c1a1c43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0c1a1c43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0c1a1c43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0c1a1c43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0c1a1c43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2/25/2025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54" y="1718915"/>
            <a:ext cx="8655498" cy="1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184223" y="76950"/>
            <a:ext cx="7337685" cy="65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– Site Redesign </a:t>
            </a:r>
            <a:endParaRPr sz="3600" b="1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111000" y="1048125"/>
            <a:ext cx="4461000" cy="357634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Header Optimization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– Added buttons for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checkout, cart, and phone number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for better user accessibility.</a:t>
            </a:r>
            <a:br>
              <a:rPr lang="en-GB" dirty="0">
                <a:latin typeface="Times New Roman" pitchFamily="18" charset="0"/>
                <a:cs typeface="Times New Roman" pitchFamily="18" charset="0"/>
              </a:rPr>
            </a:b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Footer Enhancement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– Included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location pages, important legal pages, contact section, and social media icons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to improve navigation and credibility.</a:t>
            </a:r>
            <a:br>
              <a:rPr lang="en-GB" dirty="0">
                <a:latin typeface="Times New Roman" pitchFamily="18" charset="0"/>
                <a:cs typeface="Times New Roman" pitchFamily="18" charset="0"/>
              </a:rPr>
            </a:b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Location Pages Optimization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– Enhanced location pages by adding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detailed building information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to provide better insights to users.</a:t>
            </a:r>
            <a:br>
              <a:rPr lang="en-GB" dirty="0">
                <a:latin typeface="Times New Roman" pitchFamily="18" charset="0"/>
                <a:cs typeface="Times New Roman" pitchFamily="18" charset="0"/>
              </a:rPr>
            </a:b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CTA Optimization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– Improved call-to-action elements, including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price buttons, inquiry sections, and contact forms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to boost conversions.</a:t>
            </a:r>
            <a:br>
              <a:rPr lang="en-GB" dirty="0">
                <a:latin typeface="Times New Roman" pitchFamily="18" charset="0"/>
                <a:cs typeface="Times New Roman" pitchFamily="18" charset="0"/>
              </a:rPr>
            </a:b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Product Page Enhancement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– Updated product pages with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detailed descriptions and optimized CTA buttons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for a better shopping experience.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700" y="1048125"/>
            <a:ext cx="4335525" cy="113251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925" y="2285875"/>
            <a:ext cx="4316300" cy="130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925" y="3700101"/>
            <a:ext cx="4316300" cy="130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cxnSp>
        <p:nvCxnSpPr>
          <p:cNvPr id="121" name="Google Shape;121;p22"/>
          <p:cNvCxnSpPr/>
          <p:nvPr/>
        </p:nvCxnSpPr>
        <p:spPr>
          <a:xfrm rot="10800000" flipH="1">
            <a:off x="3055550" y="1274625"/>
            <a:ext cx="4520700" cy="1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22"/>
          <p:cNvCxnSpPr/>
          <p:nvPr/>
        </p:nvCxnSpPr>
        <p:spPr>
          <a:xfrm>
            <a:off x="1630450" y="2888475"/>
            <a:ext cx="4133700" cy="9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Google Shape;123;p22"/>
          <p:cNvCxnSpPr/>
          <p:nvPr/>
        </p:nvCxnSpPr>
        <p:spPr>
          <a:xfrm rot="10800000" flipH="1">
            <a:off x="2291100" y="4181400"/>
            <a:ext cx="3897600" cy="34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334125" y="76950"/>
            <a:ext cx="6415790" cy="65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- Google Ads</a:t>
            </a:r>
            <a:endParaRPr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584615" y="810614"/>
            <a:ext cx="8401988" cy="179767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screenshot below highlights the monthly performance of Google Ads for Elemental Steel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achieved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in one month.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Approximately 14K clicks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received.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Around 500K impressions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recorded.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Strong CTR (Click-Through Rate)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for paid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campaigns.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Campaigns included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Search Ads, Display Ads, and Performance Max campaigns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704538" y="4272975"/>
            <a:ext cx="7412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17500">
              <a:buClr>
                <a:schemeClr val="dk1"/>
              </a:buClr>
              <a:buSzPts val="1400"/>
            </a:pPr>
            <a:r>
              <a:rPr lang="en-US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Clicks: </a:t>
            </a:r>
            <a:r>
              <a:rPr lang="en-US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number of times users clicked on the Google ads.</a:t>
            </a:r>
          </a:p>
          <a:p>
            <a:pPr marL="457200" indent="-317500">
              <a:buClr>
                <a:schemeClr val="dk1"/>
              </a:buClr>
              <a:buSzPts val="1400"/>
            </a:pPr>
            <a:r>
              <a:rPr lang="en-US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Impressions: </a:t>
            </a:r>
            <a:r>
              <a:rPr lang="en-US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number of times the Google ads was shown to users</a:t>
            </a:r>
          </a:p>
          <a:p>
            <a:pPr marL="457200" indent="-317500">
              <a:buClr>
                <a:schemeClr val="dk1"/>
              </a:buClr>
              <a:buSzPts val="1400"/>
            </a:pPr>
            <a:r>
              <a:rPr lang="en-US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Click-Through Rate (CTR): </a:t>
            </a:r>
            <a:r>
              <a:rPr lang="en-US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percentage of people who saw the ad and clicked on it.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359" y="2500989"/>
            <a:ext cx="8357016" cy="165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431850" y="113825"/>
            <a:ext cx="8324100" cy="196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The screenshot below showcases the performance of our ongoing Google Ads campaigns for the Metal Building Business (Elemental Steel):</a:t>
            </a:r>
            <a:endParaRPr sz="1300" b="1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250+ 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leads achieved </a:t>
            </a: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monthly.</a:t>
            </a:r>
            <a:endParaRPr sz="130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Approximately 15,000 clicks generated through Google Ads.</a:t>
            </a:r>
            <a:endParaRPr sz="130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Various ad formats utilized, including Search, Display, Performance Max, and Shopping Ads.</a:t>
            </a:r>
            <a:endParaRPr sz="130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Over 500K impressions recorded, increasing brand visibility.</a:t>
            </a:r>
            <a:endParaRPr sz="1300">
              <a:latin typeface="Times New Roman" pitchFamily="18" charset="0"/>
              <a:cs typeface="Times New Roman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Consistent optimization efforts improving CTR and reducing cost per conversion.</a:t>
            </a:r>
            <a:endParaRPr sz="1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812" y="2053652"/>
            <a:ext cx="8539253" cy="26307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262328" y="171724"/>
            <a:ext cx="4009869" cy="485747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The screenshot highlights the performance of our ongoing Google Ads campaigns for the Metal Building Business (Elemental Steel):</a:t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All ads are highly relevant with strong Quality Scores. </a:t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Ads are consistently winning auctions and appearing on the Google search results page.</a:t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Compelling ad copies with optimized headlines and descriptions to improve engagement.</a:t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Utilization of ad extensions (site links, callouts, structured snippets) to enhance visibility.</a:t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Strong impression share indicating a competitive presence in search results.</a:t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Regular A/B testing of ad copies to improve CTR and conversion rates.</a:t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Optimized bidding strategies ensuring cost-effective ad placements.</a:t>
            </a:r>
            <a:endParaRPr sz="1300" b="1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250" y="171725"/>
            <a:ext cx="4657600" cy="21693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250" y="2473200"/>
            <a:ext cx="4657600" cy="25387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84420" y="164891"/>
            <a:ext cx="7555042" cy="105680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Takeaways</a:t>
            </a:r>
            <a:endParaRPr sz="3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169350" y="1191514"/>
            <a:ext cx="8847234" cy="395198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dirty="0">
                <a:cs typeface="Times New Roman" pitchFamily="18" charset="0"/>
              </a:rPr>
              <a:t>The success of our digital marketing strategy for </a:t>
            </a:r>
            <a:r>
              <a:rPr lang="en-GB" sz="1300" b="1" dirty="0">
                <a:cs typeface="Times New Roman" pitchFamily="18" charset="0"/>
              </a:rPr>
              <a:t>Elemental Steel</a:t>
            </a:r>
            <a:r>
              <a:rPr lang="en-GB" sz="1300" dirty="0">
                <a:cs typeface="Times New Roman" pitchFamily="18" charset="0"/>
              </a:rPr>
              <a:t> showcases our ability to drive </a:t>
            </a:r>
            <a:r>
              <a:rPr lang="en-GB" sz="1300" b="1" dirty="0">
                <a:cs typeface="Times New Roman" pitchFamily="18" charset="0"/>
              </a:rPr>
              <a:t>tangible results through a comprehensive, data-driven approach.</a:t>
            </a:r>
            <a:r>
              <a:rPr lang="en-GB" sz="1300" dirty="0">
                <a:cs typeface="Times New Roman" pitchFamily="18" charset="0"/>
              </a:rPr>
              <a:t> By integrating </a:t>
            </a:r>
            <a:r>
              <a:rPr lang="en-GB" sz="1300" b="1" dirty="0">
                <a:cs typeface="Times New Roman" pitchFamily="18" charset="0"/>
              </a:rPr>
              <a:t>Google Ads, SEO, link building, and content marketing</a:t>
            </a:r>
            <a:r>
              <a:rPr lang="en-GB" sz="1300" dirty="0">
                <a:cs typeface="Times New Roman" pitchFamily="18" charset="0"/>
              </a:rPr>
              <a:t>, we have significantly increased </a:t>
            </a:r>
            <a:r>
              <a:rPr lang="en-GB" sz="1300" b="1" dirty="0">
                <a:cs typeface="Times New Roman" pitchFamily="18" charset="0"/>
              </a:rPr>
              <a:t>conversions, website traffic, and brand visibility.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 dirty="0">
                <a:cs typeface="Times New Roman" pitchFamily="18" charset="0"/>
              </a:rPr>
              <a:t>Google Ads Success</a:t>
            </a:r>
            <a:r>
              <a:rPr lang="en-GB" sz="1300" dirty="0">
                <a:cs typeface="Times New Roman" pitchFamily="18" charset="0"/>
              </a:rPr>
              <a:t> – Highly optimized ad copies, strong Quality Scores, and strategic bidding have ensured top placements and a high return on investment.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 dirty="0">
                <a:cs typeface="Times New Roman" pitchFamily="18" charset="0"/>
              </a:rPr>
              <a:t>SEO &amp; Keyword Rankings</a:t>
            </a:r>
            <a:r>
              <a:rPr lang="en-GB" sz="1300" dirty="0">
                <a:cs typeface="Times New Roman" pitchFamily="18" charset="0"/>
              </a:rPr>
              <a:t> – We have improved rankings for high-intent keywords, leading to increased organic traffic and brand credibility.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 dirty="0">
                <a:cs typeface="Times New Roman" pitchFamily="18" charset="0"/>
              </a:rPr>
              <a:t>Link Building &amp; Authority Growth</a:t>
            </a:r>
            <a:r>
              <a:rPr lang="en-GB" sz="1300" dirty="0">
                <a:cs typeface="Times New Roman" pitchFamily="18" charset="0"/>
              </a:rPr>
              <a:t> – Acquiring high-quality </a:t>
            </a:r>
            <a:r>
              <a:rPr lang="en-GB" sz="1300" dirty="0" err="1">
                <a:cs typeface="Times New Roman" pitchFamily="18" charset="0"/>
              </a:rPr>
              <a:t>backlinks</a:t>
            </a:r>
            <a:r>
              <a:rPr lang="en-GB" sz="1300" dirty="0">
                <a:cs typeface="Times New Roman" pitchFamily="18" charset="0"/>
              </a:rPr>
              <a:t> has strengthened domain authority and search rankings.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 dirty="0">
                <a:cs typeface="Times New Roman" pitchFamily="18" charset="0"/>
              </a:rPr>
              <a:t>Content Optimization</a:t>
            </a:r>
            <a:r>
              <a:rPr lang="en-GB" sz="1300" dirty="0">
                <a:cs typeface="Times New Roman" pitchFamily="18" charset="0"/>
              </a:rPr>
              <a:t> – Engaging, SEO-friendly content has enhanced user experience and improved search engine performance.</a:t>
            </a:r>
            <a:endParaRPr sz="1300">
              <a:cs typeface="Times New Roman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dirty="0">
                <a:cs typeface="Times New Roman" pitchFamily="18" charset="0"/>
              </a:rPr>
              <a:t>Our expertise guarantees that we can achieve </a:t>
            </a:r>
            <a:r>
              <a:rPr lang="en-GB" sz="1300" b="1" dirty="0">
                <a:cs typeface="Times New Roman" pitchFamily="18" charset="0"/>
              </a:rPr>
              <a:t>similar impactful results for your business</a:t>
            </a:r>
            <a:r>
              <a:rPr lang="en-GB" sz="1300" dirty="0">
                <a:cs typeface="Times New Roman" pitchFamily="18" charset="0"/>
              </a:rPr>
              <a:t>, helping you grow your online presence, generate more leads, and maximize revenue.</a:t>
            </a:r>
            <a:endParaRPr sz="1300">
              <a:cs typeface="Times New Roman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1457550" y="633900"/>
            <a:ext cx="6228900" cy="381068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work together to take your brand to new heights !</a:t>
            </a:r>
            <a:b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sz="3600" u="sng" dirty="0">
              <a:solidFill>
                <a:schemeClr val="tx1"/>
              </a:solidFill>
              <a:highlight>
                <a:srgbClr val="EAD1DC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34474" y="39225"/>
            <a:ext cx="5440489" cy="87517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 Overview</a:t>
            </a:r>
            <a:endParaRPr sz="3600" b="1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0" y="1073309"/>
            <a:ext cx="4707000" cy="3318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Elemental Steel, established in 2019, emerged in the industry with a commitment to excellence. As a family-owned business. Foundation of Elemental Steel is built on providing top-quality products at the most competitive prices, delivering value that exceeds expectations.</a:t>
            </a:r>
            <a:br>
              <a:rPr lang="en-GB" sz="16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6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6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6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Elemental Steel is committed to forging enduring relationships through unmatched service on every project. Our aim is to be a trusted and reliable name in the industry.</a:t>
            </a:r>
            <a:endParaRPr lang="en-US" sz="16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889" y="1041816"/>
            <a:ext cx="4095925" cy="35155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650856" y="117691"/>
            <a:ext cx="3784500" cy="67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SWOT Analysis</a:t>
            </a:r>
            <a:endParaRPr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72387" y="2893102"/>
            <a:ext cx="3994880" cy="195621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GB" sz="1600" b="1" u="sng" dirty="0" smtClean="0">
                <a:latin typeface="Times New Roman" pitchFamily="18" charset="0"/>
                <a:cs typeface="Times New Roman" pitchFamily="18" charset="0"/>
              </a:rPr>
              <a:t>Opportunities</a:t>
            </a: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FAFAFA"/>
              </a:buClr>
              <a:buSzPts val="1100"/>
              <a:buChar char="-"/>
            </a:pPr>
            <a:r>
              <a:rPr lang="en-GB" sz="12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GB" sz="12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into new markets or </a:t>
            </a:r>
            <a:r>
              <a:rPr lang="en-GB" sz="12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industries </a:t>
            </a:r>
            <a:r>
              <a:rPr lang="en-GB" sz="12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(e.g., agriculture, storage</a:t>
            </a:r>
            <a:r>
              <a:rPr lang="en-GB" sz="12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en-GB" sz="12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</a:br>
            <a:endParaRPr sz="120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100"/>
              <a:buChar char="-"/>
            </a:pPr>
            <a:r>
              <a:rPr lang="en-GB" sz="12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Leveraging </a:t>
            </a:r>
            <a:r>
              <a:rPr lang="en-GB" sz="12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SEO, paid ads, and social media to increase brand visibility</a:t>
            </a:r>
            <a:r>
              <a:rPr lang="en-GB" sz="12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sz="12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</a:br>
            <a:endParaRPr sz="120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100"/>
              <a:buChar char="-"/>
            </a:pPr>
            <a:r>
              <a:rPr lang="en-GB" sz="12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Partnering with contractors and builders for bulk orders.</a:t>
            </a:r>
            <a:endParaRPr sz="120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 b="1">
              <a:solidFill>
                <a:srgbClr val="FAFAFA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998393" y="2953062"/>
            <a:ext cx="3935744" cy="209112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indent="0">
              <a:buNone/>
            </a:pP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GB" sz="4000" b="1" u="sng" dirty="0" smtClean="0">
                <a:latin typeface="Times New Roman" pitchFamily="18" charset="0"/>
                <a:cs typeface="Times New Roman" pitchFamily="18" charset="0"/>
              </a:rPr>
              <a:t>Threats</a:t>
            </a:r>
            <a:endParaRPr lang="en-GB" sz="4000" b="1" u="sng" dirty="0">
              <a:latin typeface="Times New Roman" pitchFamily="18" charset="0"/>
              <a:cs typeface="Times New Roman" pitchFamily="18" charset="0"/>
            </a:endParaRPr>
          </a:p>
          <a:p>
            <a:pPr indent="-298450">
              <a:spcBef>
                <a:spcPts val="1200"/>
              </a:spcBef>
              <a:buClr>
                <a:srgbClr val="FAFAFA"/>
              </a:buClr>
              <a:buSzPts val="1100"/>
              <a:buFont typeface="Wingdings 2"/>
              <a:buChar char="-"/>
            </a:pPr>
            <a:r>
              <a:rPr lang="en-GB" sz="30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Frequent updates in Google and social media algorithms</a:t>
            </a:r>
            <a:r>
              <a:rPr lang="en-GB" sz="30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sz="30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3000" dirty="0" smtClean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98450">
              <a:spcBef>
                <a:spcPts val="0"/>
              </a:spcBef>
              <a:buClr>
                <a:srgbClr val="FAFAFA"/>
              </a:buClr>
              <a:buSzPts val="1100"/>
              <a:buFont typeface="Wingdings 2"/>
              <a:buChar char="-"/>
            </a:pPr>
            <a:r>
              <a:rPr lang="en-GB" sz="30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Competitors </a:t>
            </a:r>
            <a:r>
              <a:rPr lang="en-GB" sz="30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with larger budgets dominate Google Ads and social media</a:t>
            </a:r>
            <a:r>
              <a:rPr lang="en-GB" sz="30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sz="30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3000" dirty="0" smtClean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98450">
              <a:spcBef>
                <a:spcPts val="0"/>
              </a:spcBef>
              <a:buClr>
                <a:srgbClr val="FAFAFA"/>
              </a:buClr>
              <a:buSzPts val="1100"/>
              <a:buFont typeface="Wingdings 2"/>
              <a:buChar char="-"/>
            </a:pPr>
            <a:r>
              <a:rPr lang="en-GB" sz="30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Difficulty </a:t>
            </a:r>
            <a:r>
              <a:rPr lang="en-GB" sz="30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in ranking against well-established brands</a:t>
            </a:r>
            <a:r>
              <a:rPr lang="en-GB" sz="30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sz="30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3000" dirty="0" smtClean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98450">
              <a:spcBef>
                <a:spcPts val="0"/>
              </a:spcBef>
              <a:buClr>
                <a:srgbClr val="FAFAFA"/>
              </a:buClr>
              <a:buSzPts val="1100"/>
              <a:buFont typeface="Wingdings 2"/>
              <a:buChar char="-"/>
            </a:pPr>
            <a:r>
              <a:rPr lang="en-GB" sz="30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Struggles </a:t>
            </a:r>
            <a:r>
              <a:rPr lang="en-GB" sz="30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to convert website visitors due to weak brand presence</a:t>
            </a:r>
            <a:r>
              <a:rPr lang="en-GB" sz="30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000" dirty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4294967295"/>
          </p:nvPr>
        </p:nvSpPr>
        <p:spPr>
          <a:xfrm>
            <a:off x="194871" y="1019330"/>
            <a:ext cx="4369633" cy="177633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b="1" u="sng" dirty="0" smtClean="0">
                <a:latin typeface="Times New Roman" pitchFamily="18" charset="0"/>
                <a:cs typeface="Times New Roman" pitchFamily="18" charset="0"/>
              </a:rPr>
              <a:t>Strength</a:t>
            </a:r>
            <a:br>
              <a:rPr lang="en-GB" sz="64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GB" sz="6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298450">
              <a:spcBef>
                <a:spcPts val="0"/>
              </a:spcBef>
              <a:buClr>
                <a:srgbClr val="FAFAFA"/>
              </a:buClr>
              <a:buSzPts val="1100"/>
              <a:buFont typeface="Wingdings 2"/>
              <a:buChar char="-"/>
            </a:pPr>
            <a: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High-quality steel building kits with durable materials</a:t>
            </a:r>
            <a:r>
              <a:rPr lang="en-GB" sz="48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GB" sz="48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4800" dirty="0" smtClean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98450">
              <a:spcBef>
                <a:spcPts val="0"/>
              </a:spcBef>
              <a:buClr>
                <a:srgbClr val="FAFAFA"/>
              </a:buClr>
              <a:buSzPts val="1100"/>
              <a:buFont typeface="Wingdings 2"/>
              <a:buChar char="-"/>
            </a:pPr>
            <a:r>
              <a:rPr lang="en-GB" sz="48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Customization </a:t>
            </a:r>
            <a: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options to cater to different customers.</a:t>
            </a:r>
            <a:b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4800" dirty="0" smtClean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98450">
              <a:spcBef>
                <a:spcPts val="0"/>
              </a:spcBef>
              <a:buClr>
                <a:srgbClr val="FAFAFA"/>
              </a:buClr>
              <a:buSzPts val="1100"/>
              <a:buFont typeface="Wingdings 2"/>
              <a:buChar char="-"/>
            </a:pPr>
            <a:r>
              <a:rPr lang="en-GB" sz="48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Niche </a:t>
            </a:r>
            <a: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expertise in steel structures.</a:t>
            </a:r>
            <a:b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4800" dirty="0" smtClean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98450">
              <a:spcBef>
                <a:spcPts val="0"/>
              </a:spcBef>
              <a:buClr>
                <a:srgbClr val="FAFAFA"/>
              </a:buClr>
              <a:buSzPts val="1100"/>
              <a:buFont typeface="Wingdings 2"/>
              <a:buChar char="-"/>
            </a:pPr>
            <a:r>
              <a:rPr lang="en-GB" sz="48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User-friendly </a:t>
            </a:r>
            <a: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website for browsing and ordering</a:t>
            </a:r>
            <a:r>
              <a:rPr lang="en-GB" sz="48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rgbClr val="FAFAFA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4294967295"/>
          </p:nvPr>
        </p:nvSpPr>
        <p:spPr>
          <a:xfrm>
            <a:off x="4984230" y="1034321"/>
            <a:ext cx="4159770" cy="193373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6400" b="1" u="sng" dirty="0" smtClean="0">
                <a:latin typeface="Times New Roman" pitchFamily="18" charset="0"/>
                <a:cs typeface="Times New Roman" pitchFamily="18" charset="0"/>
              </a:rPr>
              <a:t>Weakness</a:t>
            </a:r>
            <a:r>
              <a:rPr lang="en-GB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GB" sz="4800" dirty="0" smtClean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96148">
              <a:spcBef>
                <a:spcPts val="0"/>
              </a:spcBef>
              <a:buClr>
                <a:srgbClr val="FAFAFA"/>
              </a:buClr>
              <a:buSzPct val="100000"/>
              <a:buFont typeface="Wingdings 2"/>
              <a:buChar char="-"/>
            </a:pPr>
            <a:r>
              <a:rPr lang="en-GB" sz="48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of aggressive marketing strategies compared to competitors.</a:t>
            </a:r>
            <a:b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4800" dirty="0" smtClean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96148">
              <a:spcBef>
                <a:spcPts val="0"/>
              </a:spcBef>
              <a:buClr>
                <a:srgbClr val="FAFAFA"/>
              </a:buClr>
              <a:buSzPct val="100000"/>
              <a:buFont typeface="Wingdings 2"/>
              <a:buChar char="-"/>
            </a:pPr>
            <a:r>
              <a:rPr lang="en-GB" sz="48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Struggles </a:t>
            </a:r>
            <a: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to stand out in a competitive steel building industry.</a:t>
            </a:r>
            <a:b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4800" dirty="0" smtClean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96148">
              <a:spcBef>
                <a:spcPts val="0"/>
              </a:spcBef>
              <a:buClr>
                <a:srgbClr val="FAFAFA"/>
              </a:buClr>
              <a:buSzPct val="100000"/>
              <a:buFont typeface="Wingdings 2"/>
              <a:buChar char="-"/>
            </a:pPr>
            <a:r>
              <a:rPr lang="en-GB" sz="48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Limited </a:t>
            </a:r>
            <a:r>
              <a:rPr lang="en-GB" sz="4800" dirty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organic traffic and minimal engagement and reach on platforms like Facebook, Instagram, and LinkedIn</a:t>
            </a:r>
            <a:r>
              <a:rPr lang="en-GB" sz="4800" dirty="0" smtClean="0">
                <a:solidFill>
                  <a:srgbClr val="FAFAF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800" dirty="0">
              <a:solidFill>
                <a:srgbClr val="FAFAF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028013" y="0"/>
            <a:ext cx="2879367" cy="77199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endParaRPr sz="3600" b="1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94871" y="936885"/>
            <a:ext cx="4317168" cy="342525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Struggles with SEO Rankings : </a:t>
            </a:r>
            <a: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Elemental Steel 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faced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competition  against established brands making it difficult to rank for high-competition steel building keywords.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13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Organic Traffic :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Weak SEO foundations and poor content strategy limited organic visitors and customer reach.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Poor </a:t>
            </a:r>
            <a:r>
              <a:rPr lang="en-US" sz="13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Social Media 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Despite activity on major platforms, engagement, reach, and follower growth remained low.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13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Google Ads Costs with Low </a:t>
            </a:r>
            <a:r>
              <a:rPr lang="en-US" sz="13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ROI: 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Strong competition in the industry led to expensive cost-per-click (CPC) rates in Google Ads which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led to high ad costs with minimal ROI.</a:t>
            </a:r>
            <a: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Low Conversion Rates: 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While the website received visitors, they were not converting 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due to ineffective targeting and weak call-to-action.</a:t>
            </a:r>
            <a:endParaRPr lang="en-US" sz="13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1300" dirty="0">
              <a:solidFill>
                <a:schemeClr val="l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1921" y="1127812"/>
            <a:ext cx="44520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Weak Content Optimization: </a:t>
            </a:r>
            <a: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The website lacked high-quality, keyword-rich 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content </a:t>
            </a:r>
            <a: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blogs. Lack of keyword-rich content prevented strong search rankings and customer acquisition.</a:t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Brand </a:t>
            </a:r>
            <a:r>
              <a:rPr lang="en-US" sz="13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Awareness Challenges:</a:t>
            </a:r>
            <a: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Competing against well-established brands made it hard to build recognition.</a:t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sz="13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of SEO Best Practices:</a:t>
            </a:r>
            <a: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Poor website structure and missing on-page elements hurt search visibility. </a:t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Website </a:t>
            </a:r>
            <a:r>
              <a:rPr lang="en-US" sz="13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Performance &amp; UX Issues: </a:t>
            </a:r>
            <a: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Slow loading speeds and user experience (UX) challenges negatively impacted search rankings, increased bounce rates, and reduced conversions. </a:t>
            </a:r>
            <a:b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Competitive Pressure: </a:t>
            </a:r>
            <a:r>
              <a:rPr lang="en-US" sz="13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Major industry players consistently outperformed Elemental Steel across search results, social media platforms, and paid advertising campaigns, making it difficult to stand out in the market.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55075" y="105275"/>
            <a:ext cx="8520600" cy="80163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Solutions Delivered</a:t>
            </a:r>
            <a:endParaRPr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4155369" cy="362938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u="sng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SEO &amp; Website Optimization</a:t>
            </a: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Keyword Strategy &amp; Optimization: Targeting high-intent keywords to improve organic rankings.</a:t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On-Page &amp; Technical SEO : Optimize meta tags, URL structure, and site speed for better search performance.</a:t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Content Creation: Publish SEO-optimized blog posts, product descriptions, and industry guides.</a:t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Local SEO : Optimized Google My Business (GMB) and local listings to attract nearby customers.</a:t>
            </a:r>
            <a:endParaRPr lang="en-US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4311600" cy="361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GB" b="1" u="sng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Social Media Marketing (SMO &amp; SMM)</a:t>
            </a:r>
            <a:r>
              <a:rPr lang="en-GB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Engaging Social Media Content : Regularly post high-quality visuals, info graphics, and customer testimonials.</a:t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Community Engagement : Increase interactions through polls, Q&amp;A sessions etc.</a:t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Paid Social Media Ads: Run targeted ads on Facebook, Instagram, and LinkedIn etc.</a:t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Influencer &amp; Partnership Marketing : Collaborate with industry influencers to boost credibility and visibility.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206770" y="1154242"/>
            <a:ext cx="4260300" cy="296055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GB" sz="1500" b="1" u="sng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Google Ads &amp; PPC Optimization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Optimized Google Ads Campaigns: Improved ad targeting, bidding strategies, and ad copy for higher ROI.</a:t>
            </a:r>
            <a:b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Retargeting &amp; Remarketing : Use retargeting ads to bring back potential customers who visited the site.</a:t>
            </a:r>
            <a:b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Competitor Analysis for PPC:  Identify and counter competitors' ad strategies to maximize ad effectiveness.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689992" y="1094283"/>
            <a:ext cx="4356572" cy="269823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GB" sz="1500" b="1" u="sng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Technical Improvements &amp; User Experience</a:t>
            </a:r>
            <a:r>
              <a:rPr lang="en-GB" sz="15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5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5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5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Website Speed &amp; Mobile Optimization: Improved loading times and ensure a seamless mobile experience.</a:t>
            </a:r>
            <a:b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Landing Page Optimization: Created high-converting pages with clear CTAs and engaging visuals.</a:t>
            </a:r>
            <a:b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15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Competitor Benchmarking: Continuously analyze and refine strategies to stay ahead of competitors.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1420800" y="136079"/>
            <a:ext cx="6299134" cy="65839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- Website Traffic</a:t>
            </a:r>
            <a:endParaRPr sz="4000" b="1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0" y="1004341"/>
            <a:ext cx="4534525" cy="393491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299085">
              <a:buClr>
                <a:schemeClr val="dk1"/>
              </a:buClr>
              <a:buSzPct val="100000"/>
              <a:buNone/>
            </a:pPr>
            <a:r>
              <a:rPr lang="en-US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Increase in New Visitors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Website visitors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increased from 200 to 3,000 users, expanding our reach and brand awareness.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Growth in Returning Visitors –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Improved from just 10 to 200 users, demonstrating better user retention and interest.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Boost in Organic Traffic – </a:t>
            </a:r>
            <a:r>
              <a:rPr lang="en-US" sz="1200" dirty="0" smtClean="0"/>
              <a:t>Traffic from search engines rose from 1,500 to 10,000, meaning better rankings and improved keyword performance.</a:t>
            </a:r>
            <a:br>
              <a:rPr lang="en-US" sz="1200" dirty="0" smtClean="0"/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Increase in Direct Traffic 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Grew from 50 to 150 users, indicating stronger brand recognition and direct engagement.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Rise in Referral Traffic :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Climbed from 80 to 200 users, showing improved visibility on external platforms and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back links.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Higher Local Traffic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/>
              <a:t> Local visitors grew from 200 to 450, confirming improved search rankings and a stronger local presence.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456" y="1371600"/>
            <a:ext cx="4317168" cy="33203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004342" y="48650"/>
            <a:ext cx="7562538" cy="64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- Conversions</a:t>
            </a:r>
            <a:endParaRPr sz="3600" b="1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666666"/>
              </a:solidFill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229254" y="822692"/>
            <a:ext cx="8520600" cy="90117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The screenshot below showcases the daily conversions achieved through various marketing channels for Elemental Steel.</a:t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*Key </a:t>
            </a: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Events </a:t>
            </a:r>
            <a:r>
              <a:rPr lang="en-GB" sz="13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GB" sz="1300" b="1" dirty="0" smtClean="0">
                <a:latin typeface="Times New Roman" pitchFamily="18" charset="0"/>
                <a:cs typeface="Times New Roman" pitchFamily="18" charset="0"/>
              </a:rPr>
              <a:t>Leads</a:t>
            </a:r>
            <a:endParaRPr sz="13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63" y="1772190"/>
            <a:ext cx="8520601" cy="28541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2016177" y="123601"/>
            <a:ext cx="5853659" cy="65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- Keyword Ranking </a:t>
            </a:r>
            <a:endParaRPr sz="3600" b="1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-7495" y="674557"/>
            <a:ext cx="5261549" cy="317791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93211">
              <a:spcBef>
                <a:spcPts val="1200"/>
              </a:spcBef>
              <a:buClr>
                <a:schemeClr val="dk1"/>
              </a:buClr>
              <a:buSzPct val="100000"/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      Over 15 keywords are ranking in the top 5 positions on Google.|</a:t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More than 30 keywords appear on the first page of Google (top 10 results).</a:t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Over 50 keywords rank in the top 20 search results.</a:t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A total of 1,500+ keywords are indexed and searchable on Google.</a:t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Organic search traffic has grown to over 10,000 users per month.</a:t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Domain authority has increased due to strong back links. </a:t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Increase in featured snippets and "People Also Ask" rankings for target queries.</a:t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Click-through rates (CTR) from organic search results have improved.</a:t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Local SEO rankings have gone up, bringing in more visitors from location-based search.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 </a:t>
            </a:r>
          </a:p>
          <a:p>
            <a:pPr indent="-293211">
              <a:spcBef>
                <a:spcPts val="1200"/>
              </a:spcBef>
              <a:buClr>
                <a:schemeClr val="dk1"/>
              </a:buClr>
              <a:buSzPct val="100000"/>
              <a:buNone/>
            </a:pPr>
            <a:endParaRPr lang="en-GB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-293211">
              <a:spcBef>
                <a:spcPts val="1200"/>
              </a:spcBef>
              <a:buClr>
                <a:schemeClr val="dk1"/>
              </a:buClr>
              <a:buSzPct val="100000"/>
              <a:buNone/>
            </a:pP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705" y="1056807"/>
            <a:ext cx="4017364" cy="38075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604</Words>
  <Application>Microsoft Office PowerPoint</Application>
  <PresentationFormat>On-screen Show (16:9)</PresentationFormat>
  <Paragraphs>69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Business Overview</vt:lpstr>
      <vt:lpstr>SWOT Analysis</vt:lpstr>
      <vt:lpstr>Challenges</vt:lpstr>
      <vt:lpstr>Solutions Delivered</vt:lpstr>
      <vt:lpstr>Slide 6</vt:lpstr>
      <vt:lpstr>Results - Website Traffic </vt:lpstr>
      <vt:lpstr>Results - Conversions  </vt:lpstr>
      <vt:lpstr>Results - Keyword Ranking </vt:lpstr>
      <vt:lpstr>Results – Site Redesign </vt:lpstr>
      <vt:lpstr>Results - Google Ads</vt:lpstr>
      <vt:lpstr>Slide 12</vt:lpstr>
      <vt:lpstr>Slide 13</vt:lpstr>
      <vt:lpstr>Key Takeaways</vt:lpstr>
      <vt:lpstr>Let’s work together to take your brand to new heights !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Steel - Metal Buildings</dc:title>
  <dc:creator>snvma</dc:creator>
  <cp:lastModifiedBy>snvma</cp:lastModifiedBy>
  <cp:revision>176</cp:revision>
  <dcterms:modified xsi:type="dcterms:W3CDTF">2025-02-25T09:16:17Z</dcterms:modified>
</cp:coreProperties>
</file>